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notesSlides/notesSlide1.xml" ContentType="application/vnd.openxmlformats-officedocument.presentationml.notesSlide+xml"/>
  <Override PartName="/ppt/webextensions/webextension5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13"/>
  </p:notesMasterIdLst>
  <p:sldIdLst>
    <p:sldId id="265" r:id="rId5"/>
    <p:sldId id="256" r:id="rId6"/>
    <p:sldId id="259" r:id="rId7"/>
    <p:sldId id="260" r:id="rId8"/>
    <p:sldId id="262" r:id="rId9"/>
    <p:sldId id="266" r:id="rId10"/>
    <p:sldId id="263" r:id="rId11"/>
    <p:sldId id="267" r:id="rId12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7"/>
  </p:normalViewPr>
  <p:slideViewPr>
    <p:cSldViewPr snapToGrid="0" snapToObjects="1">
      <p:cViewPr>
        <p:scale>
          <a:sx n="99" d="100"/>
          <a:sy n="99" d="100"/>
        </p:scale>
        <p:origin x="-660" y="-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04808-FF8F-49AA-9368-C4F1EC6F89E3}" type="datetimeFigureOut">
              <a:rPr lang="en-IN" smtClean="0"/>
              <a:t>12-12-2023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2EF8C-4E99-4618-A29C-0D26CED4F4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19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Top 5 Crops with Maximum Cultivated Area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2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27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22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4328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13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71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86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44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8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96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8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6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2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2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7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2730A-859E-B540-ADF3-E97069AD1FDB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5DC9C-C50D-D242-B083-59CEE071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14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a00b883-7d10-48ca-9ae4-8af70c976fda?pbi_source=PowerPoin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ba00b883-7d10-48ca-9ae4-8af70c976fda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pp.powerbi.com/groups/me/reports/ba00b883-7d10-48ca-9ae4-8af70c976fda?pbi_source=PowerPoin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79" y="-14605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982913"/>
            <a:ext cx="6313488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Agricultural Crop Production Data Analysis -RUDRA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12/9/2023 1:23:00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12/9/2023 12:59:25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079505-F23C-32E0-FECF-2481564AC41B}"/>
              </a:ext>
            </a:extLst>
          </p:cNvPr>
          <p:cNvSpPr txBox="1"/>
          <p:nvPr/>
        </p:nvSpPr>
        <p:spPr>
          <a:xfrm>
            <a:off x="607039" y="4487476"/>
            <a:ext cx="3035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Mitesh K</a:t>
            </a:r>
          </a:p>
          <a:p>
            <a:r>
              <a:rPr lang="en-IN" dirty="0"/>
              <a:t>Sujay V Kulkarni </a:t>
            </a:r>
          </a:p>
          <a:p>
            <a:r>
              <a:rPr lang="en-IN" dirty="0"/>
              <a:t>Mohammed Ismail</a:t>
            </a:r>
          </a:p>
          <a:p>
            <a:r>
              <a:rPr lang="en-IN" dirty="0"/>
              <a:t>Pema Tshering Sherpa</a:t>
            </a:r>
          </a:p>
          <a:p>
            <a:r>
              <a:rPr lang="en-IN" dirty="0" err="1"/>
              <a:t>Rakshitha</a:t>
            </a:r>
            <a:r>
              <a:rPr lang="en-IN" dirty="0"/>
              <a:t> 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40596"/>
            <a:ext cx="12192000" cy="862114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sz="2400" b="1" dirty="0"/>
              <a:t>RUDRA</a:t>
            </a:r>
            <a:r>
              <a:rPr lang="en-IN" sz="2400" dirty="0"/>
              <a:t>-</a:t>
            </a:r>
            <a:r>
              <a:rPr lang="en-US" sz="2400" b="1" dirty="0"/>
              <a:t>Resourceful Unit for Data Research and Analysis</a:t>
            </a:r>
            <a:br>
              <a:rPr lang="en-IN" sz="1200" b="1" dirty="0"/>
            </a:b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043833"/>
                  </p:ext>
                </p:extLst>
              </p:nvPr>
            </p:nvGraphicFramePr>
            <p:xfrm>
              <a:off x="1" y="914400"/>
              <a:ext cx="12184452" cy="553680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914400"/>
                <a:ext cx="12184452" cy="55368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59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65245"/>
            <a:ext cx="12192000" cy="6128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chemeClr val="tx1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solidFill>
                <a:schemeClr val="tx1"/>
              </a:solidFill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/>
            </p:nvGraphicFramePr>
            <p:xfrm>
              <a:off x="721012" y="1170879"/>
              <a:ext cx="10749976" cy="5335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12" y="1170879"/>
                <a:ext cx="10749976" cy="5335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990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65245"/>
            <a:ext cx="12192000" cy="6128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chemeClr val="tx1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solidFill>
                <a:schemeClr val="tx1"/>
              </a:solidFill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/>
            </p:nvGraphicFramePr>
            <p:xfrm>
              <a:off x="721012" y="1170879"/>
              <a:ext cx="10749976" cy="5335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12" y="1170879"/>
                <a:ext cx="10749976" cy="5335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804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/>
            </p:nvGraphicFramePr>
            <p:xfrm>
              <a:off x="721012" y="1170879"/>
              <a:ext cx="10749976" cy="5335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012" y="1170879"/>
                <a:ext cx="10749976" cy="5335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99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p 5 Crops with Maximum Cultivated Area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431" y="1444254"/>
            <a:ext cx="9233013" cy="5267646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Page 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dd-in_Banner">
            <a:extLst>
              <a:ext uri="{FF2B5EF4-FFF2-40B4-BE49-F238E27FC236}">
                <a16:creationId xmlns:a16="http://schemas.microsoft.com/office/drawing/2014/main" id="{3469E413-BCF5-4E2F-BE4B-EB617C589F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351395"/>
            <a:ext cx="12192000" cy="640515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332000" tIns="180000" rIns="216000" bIns="18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 rtl="0">
              <a:spcAft>
                <a:spcPts val="0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Microsoft Power BI</a:t>
            </a:r>
            <a:endParaRPr lang="en-IE" sz="1200" dirty="0">
              <a:effectLst/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Add-in_Icon" descr="Icon for Microsoft Power BI.">
            <a:extLst>
              <a:ext uri="{FF2B5EF4-FFF2-40B4-BE49-F238E27FC236}">
                <a16:creationId xmlns:a16="http://schemas.microsoft.com/office/drawing/2014/main" id="{87D43E1C-7B4D-44A2-8E6D-6786349BF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14400" y="530365"/>
            <a:ext cx="291465" cy="29146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" descr="Add-in content for Microsoft Power BI.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4168137"/>
                  </p:ext>
                </p:extLst>
              </p:nvPr>
            </p:nvGraphicFramePr>
            <p:xfrm>
              <a:off x="551079" y="1170880"/>
              <a:ext cx="10749976" cy="53357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" descr="Add-in content for Microsoft Power BI.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079" y="1170880"/>
                <a:ext cx="10749976" cy="53357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195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5878513" y="1160463"/>
            <a:ext cx="6313487" cy="221456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Rockwell Extra Bold" panose="02060903040505020403" pitchFamily="18" charset="0"/>
              </a:rPr>
              <a:t>THANK  YOU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Rockwell Extra Bold" panose="02060903040505020403" pitchFamily="18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2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12/9/2023 1:23:00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12/9/2023 12:59:25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079505-F23C-32E0-FECF-2481564AC41B}"/>
              </a:ext>
            </a:extLst>
          </p:cNvPr>
          <p:cNvSpPr txBox="1"/>
          <p:nvPr/>
        </p:nvSpPr>
        <p:spPr>
          <a:xfrm>
            <a:off x="607039" y="4487476"/>
            <a:ext cx="30351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Mitesh K</a:t>
            </a:r>
          </a:p>
          <a:p>
            <a:r>
              <a:rPr lang="en-IN" dirty="0"/>
              <a:t>Sujay V Kulkarni </a:t>
            </a:r>
          </a:p>
          <a:p>
            <a:r>
              <a:rPr lang="en-IN" dirty="0"/>
              <a:t>Mohammed Ismail</a:t>
            </a:r>
          </a:p>
          <a:p>
            <a:r>
              <a:rPr lang="en-IN" dirty="0"/>
              <a:t>Pema Tshering Sherpa</a:t>
            </a:r>
          </a:p>
          <a:p>
            <a:r>
              <a:rPr lang="en-IN" dirty="0" err="1"/>
              <a:t>Rakshitha</a:t>
            </a:r>
            <a:r>
              <a:rPr lang="en-IN" dirty="0"/>
              <a:t> 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2470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E_NAME_PARSED_KEY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47d978dd-7393-4881-b406-705a18ac1b16}">
  <we:reference id="WA200003233" version="2.0.0.3" store="en-US" storeType="OMEX"/>
  <we:alternateReferences/>
  <we:properties>
    <we:property name="Microsoft.Office.CampaignId" value="&quot;none&quot;"/>
    <we:property name="backgroundColor" value="&quot;#FFFFFF&quot;"/>
    <we:property name="bookmark" value="&quot;H4sIAAAAAAAAA+1Z3W/bNhD/VwK+9EUYqG8pb6m7YAW6Lk2KDMWQB4o8OWxlSaOkrJ7h/31HSk7iT9mNkdhr/CQdj7y7331SnhAhqzJj449sBOSUvC2KbyOmvp3YxCL5PI3FTNi240ZBEMVuGLoho8hVlLUs8oqcTkjN1BDqa1k1LNMHIvGvG4uwLLtgQ/2WsqwCi5SgqiJnmfwXWmZcqlUDU4vA9zIrFNNHXtWsBn3sHbLjO6pi/+KiRMZreQdXwOuWeglloeru3fH9BPwgdmkgQscLY8fzcE/Vrho1+/m1UKPYoMhrJnNUQNNoBGHixIFIU/Bt4JQnoaanMqs7lqRDckLODTGglNMYAfNDyrnrBRE4erXDdgOTRepxqXk+F+VHfGuF6L3XMzwci5yrYoQoT0jnwKpJ/m5AjXHDr99LBVXLOSFXswV8/jR72HSS1EfktayRk7zPhWQnZ0MleZPVjYKTgSrKkwtViAZhRNbPRlk6RX9fQYbYmrMGRdaMjPwFbYpGcbiE9OHFiJxiCOChGCBGrBZCkNSplErIBNEi/lAC1NuxkfFOqlkoOItWnw2HCoas7l7nF5+o3JkCZmjnTd7Jp9Op1g49Rk79qV5rYXGm1h5w/fMWFHSw4r6ZUe8XTKj2h7wxhiUZrN95H3BT/btpU3hXkLfGY7WWFrkt/hmgO2oQxgkW5qEWZ5Do0uhM3LGcI8Oihk+PkR9Vf3UELVqjMa1kPsy6YvlQndrYIDxrKiwNIFplB7dM1bowJ18xL3RVwgOKZ0uY/YKhI7Ct98j69VERHyA8w0KNtw/2JwbZjclnGgZeEIDvRU4IEHEKHutpAdTnjpdSJ4ltSAIAO7KjpRawkum+BXTGSo7e37YTHFuduWZZYyYGPPSDRAPbSDdkZHxzKTm8MaxrGFBtVhuOm9dKtKP6Mzoe2VuPrH5DfpPoHcVvxx/gDrJlne/Xl5dmSl0zJdsxsIud/dndJci9BDIHxRdgyrA9UpK8Q+NPHgh6uTPtgX8dSvPJ+/MC9anBvgSrsOrtcBmO4CvbWn9r+JkQ7vjbThXxCMB3Qu6CwwI38nho93QqkdLATQNH34XwfuNC5MBSp1rJtKZTPWMBbm+LfRV4zhLPSYSfemHAnTCJeWSnEX+9dh36tWtTq3q9fL38yNNbzDGjMhC/s3L3Yv4sFaQrn2loM5YmdpQKSlMa2XawVD4XJ7uXq37Aqi4hdh7WXm7q/NIWlu0HzoPrLj8e7Id/IV/jnQO4kc9nKiScBhH4YYIXaIhY6rq0N1MPMBt2uYP1fxNiShxfyG3u7ZrkijgOKHjg+LbrRSmz0/gYnb1l6fuf+nltadGkmEaxH6RBkniOHQr9kU0co4v39XX3KD287muuGVQfW0NGoIZmxC2auioZhwuWt4N22R4nwfChW1kuQHTP5kq24jOg+YuRGCEIo+zG5w0b9B+Ps/kZf/8Bfv/XDRIdAAA=&quot;"/>
    <we:property name="creatorSessionId" value="&quot;1d0db4e0-f049-4bd1-9333-e1a11c44e178&quot;"/>
    <we:property name="creatorTenantId" value="&quot;ccf454aa-b899-4120-a992-d287703d67d1&quot;"/>
    <we:property name="creatorUserId" value="&quot;10032003250DA7B5&quot;"/>
    <we:property name="datasetId" value="&quot;d00e4556-e861-44aa-82e0-527baf2af83e&quot;"/>
    <we:property name="embedUrl" value="&quot;/reportEmbed?reportId=ba00b883-7d10-48ca-9ae4-8af70c976fda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+0Z2W7bOPBXAr70xVhQt5Q3122wRZujSZFFsQgWFDVy2CqSlpKy9Rr+9x1SdBJfkd0Yib2Nn8ThaO5THpNEVGXGRifsBsgheVsU32+Y/H5gkR7JDez09ONx//zjXyf94/cILspaFHlFDsekZnII9aWoGpYpCgj886pHWJadsaE6pSyroEdKkFWRs0z8Cy0yXtWygUmPwI8yKyRTJC9qVoMie4voeEbe1m8OcmS8FrdwAbxuoedQFrI2Z9vzYvD8yKF+EthuENmui+9U7a0WsxtfMdWCDYq8ZiJHARSMhhDEduQnaQqeBZzyOFDwVGS1QYmN6cbkSAN9SjmN/DDyAsq54/oh2OrWGPMRpB6pR6XC+VKUJ3hqmah3L6f2sHvkSBY3aOUxMR6rmvjvBuQIX3j/o5RQtZhjcjG9wOfP04fHKAlFIq9FjZjkQ54IdtAfSsGbrG4kHAxkUR6cySJp0IyI+kULSyfo7wvI0Laa1qDImhvNf06aopEcziG9P2iWEwwBJIoBotkqJgRBRqRUQJYQxeJUJiDfjjSPd0JOQ8Ge17o/HEoYstocZy+fKFxfAtOwoyY3/OlkoqRDj5FDb6LuWrPYk94W7PrHNUgwZsX3pkp9mFOh2p7ltTIszmD1m3cBN1G/qzaFNzXy2vZYLmWPXBf/DNAdNSTaCT3MQ8VOW8KkUT+5ZTlHhHkJnx4jPyv+8gia10bZtBL5MDPF8r46tbFBeNZUWBogaYUdXDNZq8Icf8O8UFUJCRTPljDbNYaKwLbeI+q3B0V8gOYZFnK0frA/MciudD7TwHd9Hzw3tAOAkFNwWUcLoB633ZTacWRB7ANYoRUutIClSHctwCgrOHp/3U6wb3XmkmWNnhiQ6CeBCraRrsGI+OZccHijUVcgoNis1hhXr5VoQ/GncCTZWY963Yr8LtA7kl+PPsEtZIsy390vXk2FumRStGOgiZ3t6W0S5I4DmTHFV2BSoz0QkrxD5Q/uAeraqHaPv8pKs8n76xrqc4N9CZbZqrPDZTiCL21r3a3hV7KwwW87VchDAM8OuAM2853Q5YHV0amSlPpO6ttqF8L9xoHQhoVOtRRpRad6xgLcbotdFXhGE9eOEy91A5/bQRzx0EpD/rp27fra9Virel2+Xn7k6SzmmFEZJMes3LyYP0sFMeUzDSzG0tgK04TSlIaW5S+Uz/nJ7uWqH7DKJMTGw9rLTZ1f28Ky/sC5c93l54N99xfyFd7ZgY18NlMh5tQPwQtiXKAhZKnj0M5M3cFs2GQH6/4mxGSyfyH3eG9XICeJIp+CC7ZnOW6YMiuN9tHZa5a+/6mfV5YWBYpoGHl+6sexa1tBoj6yJfvo4m193d1LD6/6mqsH1YfakBuQQz3iFk1dlYzDGcvbQbtsyQnQeOhWlieQmGe9ki35DKj+RySaB1pRmOl5DXwj239MB1m3Ah0AAA==&quot;"/>
    <we:property name="isFiltersActionButtonVisible" value="true"/>
    <we:property name="pageDisplayName" value="&quot;DashBoard Interactivity&quot;"/>
    <we:property name="pageName" value="&quot;ReportSection255be569306d72479244&quot;"/>
    <we:property name="reportEmbeddedTime" value="&quot;2023-12-09T06:07:02.086Z&quot;"/>
    <we:property name="reportName" value="&quot;Agricultural Crop Production Data Analysis -RUDRA&quot;"/>
    <we:property name="reportState" value="&quot;CONNECTED&quot;"/>
    <we:property name="reportUrl" value="&quot;/groups/me/reports/ba00b883-7d10-48ca-9ae4-8af70c976fda/ReportSection255be569306d72479244?bookmarkGuid=f4b9f9ab-d4b0-4f00-8a95-8a7c28be9e09&amp;bookmarkUsage=1&amp;ctid=ccf454aa-b899-4120-a992-d287703d67d1&amp;fromEntryPoint=export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6c55bf59-ad48-4e0a-a000-032b35bf5554}">
  <we:reference id="WA200003233" version="2.0.0.3" store="en-US" storeType="OMEX"/>
  <we:alternateReferences/>
  <we:properties>
    <we:property name="Microsoft.Office.CampaignId" value="&quot;none&quot;"/>
    <we:property name="artifactName" value="&quot;Top 5 States with Maximum Production&quot;"/>
    <we:property name="backgroundColor" value="&quot;#FFF&quot;"/>
    <we:property name="bookmark" value="&quot;H4sIAAAAAAAAA71VTU/cMBD9KyufoyqbbJJlb7AFCamllEX0UHFw4kkweOPUcWjTVf57ZxynwEpQqqLm5PnwzJs3k/GOCdk2ivdnfAtsxY60vttyczebs4DVT3UCRJ6lWRLnIl4sYZHODwR66cZKXbdstWOWmwrslWw7riggKr9eB4wrdc4rkkquWghYA6bVNVfyJ4zOaLKmgyFg8KNR2nAKubHcAoW9R3eUEcr8XYwZeWHlPWygsKP2AhptrJfjhM8XUR7nPMzjUiRLkYR4px2tDuaf/SmpA7bWteWyRgCkE1kWJXm6iJdZBBCWYZk4gKVU1rvknskdO3FKUYZpXKZRHKYimUMMy8hZPbcvOAXM9g35rJGGShtZcMUcQQbakY8dW2vVbd3p+Il+oztTwAWUzlRbaXuMdFoLyWeHFcbqlO0MzNZGN7Nzo0WHZLABG4ACtse5jw0g5Y3+vjaAkmCrkBR5T/mwvXuVIJMiKRdZWkRZflAs5+WyeKjkUjdnKI10EbKrqbNRwE6M3rqAfhTbLv/Wgenxwl5tkwHPn6fDS5EkhXgtBwG7dGDDASd3AwqnxMV6FdOj4FLucUlJGKo8pFKCEoxSfDICzFHvcryXZhrqaL/qw6oyUHHrxeO/H4PnwU3F4yWynHS1R4G9JozYN7ZKBrKN5ERD8AbsfrkBA55cvDeVdrpXSPt2/LtieK7g+Zu/x26g73r4r3+cR7n/wxGKVtaV8uvyYT+NbNIfpUB85A3t4/wWh4iW0TCtSsxw+2j/+YXSv57Xf90g147M4TE4tgV8LOigO9s2vIBzXo/T0IwBJDg/pJ/XgohwZ7c3PkhcICMPV1x1jgJ6WphLgtRI3+MXLtCDMzUZv18vvgf8CgcAAA==&quot;"/>
    <we:property name="creatorSessionId" value="&quot;621e9ce2-183f-474f-b805-600038bea58a&quot;"/>
    <we:property name="creatorTenantId" value="&quot;ccf454aa-b899-4120-a992-d287703d67d1&quot;"/>
    <we:property name="creatorUserId" value="&quot;10032003250DA7B5&quot;"/>
    <we:property name="datasetId" value="&quot;d00e4556-e861-44aa-82e0-527baf2af83e&quot;"/>
    <we:property name="embedUrl" value="&quot;/reportEmbed?reportId=ba00b883-7d10-48ca-9ae4-8af70c976fda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71V227bMAz9lUDPxuDYcZLlLc1aoOh6WVN0D0MxyBbtqlUsT5a7eYH/vaQsr12AZh1WzE/iReThIU1tmZB1pXh7xjfAFuxA6/sNN/ejMQtY6XXn5yeny8uTr2fL00NU68pKXdZssWWWmwLstawbrigCKr/cBIwrdcELknKuaghYBabWJVfyJ/TOaLKmgS5g8KNS2nAKubbcAoV9QHeUMff4XYwZeWblA6whs732EiptrJfjhI8nURqnPEzjXCRzkYR4p+6tDuaf/SmpA7bSpeWyRACkE7NZlKTTSTyfRQBhHuaJA5hLZb1L6qnbsiOnFHk4jfNpFIdTkYwhhnnkrJ7MPU4Bs21FPiukodBGZlwxR5CBuudjy1ZaNRt3OvxNv9aNyeAScmcqrbQtRjouheSjZYGxGmUbA6OV0dXowmjRIBmswwaggO1x7n0DSHmrv68MoCTYIiRF2lI+bO9OJcikSPLJbJpFs/R9Nh/n8+ypkitdnaHU00XIrofORgE7MnrjAvrZq5v0WwOmxQs7tQ0GPH8aDvsiSQrxWg4CduXAhh1O7hoUTomL9Sqme8Gl3OGSkjBUeUi5BCUYpTg3AsxB63J8kGYY6mi36mVRGCi49eLh34/By+CG4vESWY6a0qPAXhNG7BtbJB3ZenKiLngDdj/fggFPLt4bSjveKaR+O/5dMTxV8PLNX2PX0XfT/dc/zqPc/eEIRS3LQvl1+bSfejbpj1IgTnlF+zi9wyGiZdQNqxIz3D3bf36htK/n9V83yI0js3sOjm0AHws66MbWFc/ggpf9NFR9AAnOD+nnpSAi3NntjY8SF0jPwzVXjaOAnhbmkiA10vd4zwV6cIYm4/cI2wmbRPsGAAA=&quot;"/>
    <we:property name="isFiltersActionButtonVisible" value="true"/>
    <we:property name="pageDisplayName" value="&quot;States VS Crops&quot;"/>
    <we:property name="pageName" value="&quot;ReportSection35a142b3ba0b3fd58d50&quot;"/>
    <we:property name="reportEmbeddedTime" value="&quot;2023-12-09T06:36:11.668Z&quot;"/>
    <we:property name="reportName" value="&quot;Agricultural Crop Production Data Analysis -RUDRA&quot;"/>
    <we:property name="reportState" value="&quot;CONNECTED&quot;"/>
    <we:property name="reportUrl" value="&quot;/groups/6540e0ef-4bbd-48e1-9513-06e2b14d0afa/reports/ba00b883-7d10-48ca-9ae4-8af70c976fda/ReportSection35a142b3ba0b3fd58d50?ctid=ccf454aa-b899-4120-a992-d287703d67d1&amp;pbi_source=shareVisual&amp;visual=d7725b643872ee0f0f5e&amp;height=720.63&amp;width=1279.37&amp;bookmarkGuid=f894aea8-b984-4ab8-ab50-ca71d3cf0950&amp;fromEntryPoint=sharevisual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72079cbb-71f1-40f6-a1a8-94298989270e}">
  <we:reference id="WA200003233" version="2.0.0.3" store="en-US" storeType="OMEX"/>
  <we:alternateReferences/>
  <we:properties>
    <we:property name="Microsoft.Office.CampaignId" value="&quot;none&quot;"/>
    <we:property name="backgroundColor" value="&quot;#FFFFFF&quot;"/>
    <we:property name="bookmark" value="&quot;H4sIAAAAAAAAA+VWS2/bMAz+K4EuvRiD7bx7y7IWK/pcOmQYhmKgZdpRq1iGLGdLg/z3UbLSV9qmh2E79CaRn0l+nyTSK5aKqpSwPIM5sn32UambOeibVsQCVnjb+fnx6Why/PNsdHpAZlUaoYqK7a+YAZ2jmYqqBmkjkPHHVcBAygvI7S4DWWHAStSVKkCKW2zA5DK6xnXA8HcplQYb8tKAQRt2QXDaU+7oQ5syAjdigZfITWOdYKm08ftOl3e72TDj7U446A94P+l16Juq8boyd+MJlAlpKK9dJl6OFTt0xqSTxO0s6YU86UTxEHrDMLZeL9AroICZZWkxY6KWKy04SOZIa6wajis2VrKeu9XBI/ulqjXHCWbOVRhhlhTpqEgFtEY5xaqlqTW2xlqVrQut0poIsjWJShuS3MGt09lm6tdYI5WRsv1obS0LdxRjVRgQhaeetjmknRj7GAEMkmG33093qBN2edzJwjgZRpj0EKNBNNhS51nQC+o0uWyI6eYixAE71GpO12vF/FUVhHyzKAH76jKFa7qe32ao0YUi7qkwXu6jJ0dQecgbDqfZuKKel5+yTkHW7oFQ0BNBBImrpWjNBNybCI57DvoCgMoG4xBXdHxX6/9/jUJrSJY2ndPKn+YoXUDBCfC0wlGea8xhI/jBvyt/Y6eQ1nNYF76XhNucgt1EPgs6Hc1nyxNcoNyu+c6/7doUNQUtmq7n787f4+0fyF0G9kiK7wjawR4UyT4R+da9wbo9tXv8Syq91trek1BfatC2b21rZd9qJYpc+unnZpxbNV2JSeq/4xl9bsdrck2Dynba9WbyUVHXD8aZF3zp3tx7UtjjbftzA+xeKjZH+hOxC1WbqgSOF1A0Pb5s8gl0OLqeUKSY+rWbMs80W/ffwjZTUiQSd3xg/2aYK8tV9wfGXUJ0WAkAAA==&quot;"/>
    <we:property name="creatorSessionId" value="&quot;43d00e17-8b10-480e-9f6e-a9dbda136634&quot;"/>
    <we:property name="creatorTenantId" value="&quot;ccf454aa-b899-4120-a992-d287703d67d1&quot;"/>
    <we:property name="creatorUserId" value="&quot;10032003250DA7B5&quot;"/>
    <we:property name="datasetId" value="&quot;d00e4556-e861-44aa-82e0-527baf2af83e&quot;"/>
    <we:property name="embedUrl" value="&quot;/reportEmbed?reportId=ba00b883-7d10-48ca-9ae4-8af70c976fda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+VWS2/bMAz+K4EuvRiD7bx7y7IWK/pcOmQYhmKgZdpRq1iGLGdLg/z3UbLSV9qmh2E79CaRn0l+nyTSK5aKqpSwPIM5sn32UambOeibVsQCVnjb+fnx6Why/PNsdHpAZlUaoYqK7a+YAZ2jmYqqBmkjkPHHVcBAygvI7S4DWWHAStSVKkCKW2zA5DK6xnXA8HcplQYb8tKAQRt2QXDaU+7oQ5syAjdigZfITWOdYKm08ftOl3e72TDj7U446A94P+l16Juq8boyd+MJlAlpKK9dJl6OFTt0xqSTxO0s6YU86UTxEHrDMLZeL9AroICZZWkxY6KWKy04SOZIa6wajis2VrKeu9XBI/ulqjXHCWbOVRhhlhTpqEgFtEY5xaqlqTW2xlqVrQut0poIsjWJShuS3MGt09lm6tdYI5WRsv1obS0LdxRjVRgQhaeetjmknRj7GAEMkmG33093qBN2edzJwjgZRpj0EKNBNNhS51nQC+o0uWyI6eYixAE71GpO12vF/FUVhHyzKAH76jKFa7qe32ao0YUi7qkwXu6jJ0dQecgbDqfZuKKel5+yTkHW7oFQ0BNBBImrpWjNBNybCI57DvoCgMoG4xBXdHxX6/9/jUJrSJY2ndPKn+YoXUDBCfC0wlGea8xhI/jBvyt/Y6eQ1nNYF76XhNucgt1EPgs6Hc1nyxNcoNyu+c6/7doUNQUtmq7n787f4+0fyF0G9kiK7wjawR4UyT4R+da9wbo9tXv8Syq91trek1BfatC2b21rZd9qJYpc+unnZpxbNV2JSeq/4xl9bsdrck2Dynba9WbyUVHXD8aZF3zp3tx7UtjjbftzA+xeKjZH+hOxC1WbqgSOF1A0Pb5s8gl0OLqeUKSY+rWbMs80W/ffwjZTUiQSd3xg/2aYK8tV9wfGXUJ0WAkAAA==&quot;"/>
    <we:property name="isFiltersActionButtonVisible" value="true"/>
    <we:property name="pageDisplayName" value="&quot;Sum of Production by Years&quot;"/>
    <we:property name="pageName" value="&quot;ReportSection45c55f9fc340878c7b64&quot;"/>
    <we:property name="reportEmbeddedTime" value="&quot;2023-12-09T06:39:33.823Z&quot;"/>
    <we:property name="reportName" value="&quot;Agricultural Crop Production Data Analysis -RUDRA&quot;"/>
    <we:property name="reportState" value="&quot;CONNECTED&quot;"/>
    <we:property name="reportUrl" value="&quot;/groups/6540e0ef-4bbd-48e1-9513-06e2b14d0afa/reports/ba00b883-7d10-48ca-9ae4-8af70c976fda/ReportSection45c55f9fc340878c7b64?bookmarkGuid=3550a86d-0fc6-4b6a-92e2-a29354406300&amp;bookmarkUsage=1&amp;ctid=ccf454aa-b899-4120-a992-d287703d67d1&amp;fromEntryPoint=export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2f68748b-0119-4b89-a0f7-84742ff4be52}">
  <we:reference id="WA200003233" version="2.0.0.3" store="en-US" storeType="OMEX"/>
  <we:alternateReferences/>
  <we:properties>
    <we:property name="Microsoft.Office.CampaignId" value="&quot;none&quot;"/>
    <we:property name="backgroundColor" value="&quot;#FFFFFF&quot;"/>
    <we:property name="bookmark" value="&quot;H4sIAAAAAAAAA81UwW7bMAz9lUBnY3AW145zS7MMGLANQTMUGIocaIv21CqSIEtZvcD/Pkp2t7YD1ls3Xyw+UdQj+agz46IzEvrPcES2Ypda3x3B3s3mLGHqKcaLvMjn1bKpsrooocqyrCYvbZzQqmOrM3NgW3TXovMgQ0ACbw4JAyl30AarAdlhwgzaTiuQ4geOzrTlrMchYXhvpLYQQu4dOAxhT+RONlGZv1nQjVA7ccI91m5Er9Bo6yZ7kafYAOZZmZUXRdYUeZnRmW7cjTRf9g+XRmIbrRwIRQQCdkEpp2VaZssGG8yrJS4XAW+EdJNL1W/vjaW8qRq9CeXbUBattqIGyWJ+FrsxnTPbaOmPcbV9gu+1tzVeYRO3lBOup0gfFBcwW7cUy0vnLc42VpvZzmruKRc2UP3IoOpG9z0CVTmi3/T3jUUiwtkqHZJf3Nb8BKom9DmxddtabMFN5vb1WH8VKHkE33s1dTj9Ww7/rr5Rn39SOxDSCdXKSdy/1fRlZExykcg/gQnTU92SDoN06JS2HO1lH9XzTtgHgb9NntH/77ozHB6mknxvH43a1JwxpVfpxmGI3+PKsiPSuxQW2rvOQI07UBgpmTGAwOhH4gHFQxfj2ob/R0GjPTbxGqSP/QuvGIuXUF9FJfGFA+FtY5FWZPcT1KdtGXUFAAA=&quot;"/>
    <we:property name="creatorSessionId" value="&quot;9e27ec2e-8fcc-4d0a-a5c5-f220c418aa32&quot;"/>
    <we:property name="creatorTenantId" value="&quot;ccf454aa-b899-4120-a992-d287703d67d1&quot;"/>
    <we:property name="creatorUserId" value="&quot;10032003250DA7B5&quot;"/>
    <we:property name="datasetId" value="&quot;d00e4556-e861-44aa-82e0-527baf2af83e&quot;"/>
    <we:property name="embedUrl" value="&quot;/reportEmbed?reportId=ba00b883-7d10-48ca-9ae4-8af70c976fda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81UUU/bMBD+K5WfoymsoTR9C1mREBSqdkKapgpdk0swuLbl2B1Zlf/O2QkbMGm8seUlvs/n83d33/nASt5oAe0V7JDN2KlSDzswD6MjFjE5YNfXF4tsdXF7lS3mBCttuZINmx2YBVOjveGNA+EjEPh9EzEQYgm1tyoQDUZMo2mUBMF/Yu9MW9Y47CKGj1ooAz7k2oJFH3ZP7mTT3UefxnQjFJbvcY2F7dEVamXsYI8nMVaAkyRN0uOTpDqZpAmdafrdQPN9f39pIJYraYFLIuCx4yRJ4jROk2mFFU62U5yOPV5xYQeXbTt/1Ibypmq02tcrpyxqZXgBgoX8DDZ9OgeWK+F2YTV/ha+VMwWusApb0nLbUqRzWXIYZTXFcsI6g6PcKD1aGlU6yoV1VD8yqLrBfY1AVQ7onfqRGyQiJZvFXfSLW1buQRaEviWW1bXBGuxgzj+O9TeOogzgmZNDh+O/5fDv6hv0+Se1DSENl7UYxP1bTV97xiQXgeUCtJ+e7T3p0EuHTilTojltg3q+cPMs8M/RG/r/XXe6zfNUku/9i1EbmtOn9CHd2HThe1lZtkN6l/xCOdtoKHAJEgMl3QfgGPxIPCBL38WwNv5/yWm0+ybegHChf/4VY+ES6ivfCnzngH/bWKAV2D0B+advl2YFAAA=&quot;"/>
    <we:property name="isFiltersActionButtonVisible" value="true"/>
    <we:property name="pageDisplayName" value="&quot;Sum of Yield by State and Season &quot;"/>
    <we:property name="pageName" value="&quot;ReportSection360efae64949574f7694&quot;"/>
    <we:property name="reportEmbeddedTime" value="&quot;2023-12-09T11:37:34.061Z&quot;"/>
    <we:property name="reportName" value="&quot;Agricultural Crop Production Data Analysis -RUDRA&quot;"/>
    <we:property name="reportState" value="&quot;CONNECTED&quot;"/>
    <we:property name="reportUrl" value="&quot;/groups/me/reports/ba00b883-7d10-48ca-9ae4-8af70c976fda/ReportSection360efae64949574f7694?bookmarkGuid=b4c713d6-251f-4586-a353-6db018d19c2e&amp;bookmarkUsage=1&amp;ctid=ccf454aa-b899-4120-a992-d287703d67d1&amp;fromEntryPoint=export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4c171392-fa60-4cae-8c2c-67d721b8290a}">
  <we:reference id="WA200003233" version="2.0.0.3" store="en-US" storeType="OMEX"/>
  <we:alternateReferences/>
  <we:properties>
    <we:property name="Microsoft.Office.CampaignId" value="&quot;none&quot;"/>
    <we:property name="backgroundColor" value="&quot;#FFFFFF&quot;"/>
    <we:property name="bookmark" value="&quot;H4sIAAAAAAAAA+VWS0/cMBD+K8jnqMr7wQ22RUKqKGURVVVxcOxJMGTj1HHoblf57x07WWAX2NJCK7X4ZM97vhl7vCRctE1FF0d0BmSX7Et5NaPqascjDqnXaYEbelmUuCxjCWc+eCkzUrLRQtYt2V0STVUJ+ky0Ha2MQSR+IUHi526a0jwK0yChOWR+Qc4dQqvqmJZGpqBVCw5pQLWyppX4DoMJZGnVQe8QmDeVVNQ4mmqqwTi7RnE8Y4DemwDjoEyLa5gC0wP1BBqp9HhO3SiNEx8i5rPAc5nrQ4w67cC1wf9c3ji1gU1kramoMQBDezBBpBei0qNIPuK7JAeW6LlF6CV+kHLwC0jd0M2Y4Y6IbxFyiF40RuZUNkd4GpwY3bMVHr5DDpScIfZLMpa17fKvHagFKrybNwraQXJJpisG7j+uNtssCWOi1kKjJDmsuaA7e6USrKt0p2BnomSzc6wk7xBGFD21wbo91nsKFWJrbU1k1c2s/41oZKcYnEBxe7Aue2wBNIoNYt0aJwRJY0iFgIoT4+KD4qD2F9bHW6FWreBvZr1XlgpKqsfjOvOZwa2SRyXDOejqMYqw702MWDeyG/WGN4Dj984LoPvpAhSM4KLeKrXDjUTal8PfJkPzCh7XvGm73qzz4SL/KtRPxuPhKB1yIb9NFOCrwQ1WSMgXxp1FYu3CsSTJi4wzWsSMZowXBc9uL9wev6Y1QyObWTy/m343xUd7zb2ft0G/FXVZjY/r7Ws2dBFpBEwuqNLmSc8v8e6YlwuV5F+7VH8CBtOlw2RAqcs7z/0EgSmlWjz9QjyzEc/tnY/CmKdhGPGUR3mah1EasHvD4qY9X0nrMar4/9Z2hhR4Hg5w7mV5BnHKsyx24V8s9udhwm6Os1dS50eyH0pM85QWQQIxT1yfRgmP3dw424qDhrnO5XwdCrvuUsgM8DttNrLTbUMZHNN6mPHNEJ0AK4dtQmtuamD39jf4XmCHDa7PaNXZf5L5ZhPrBKMR4+TeomA+36vRjesHGNWxgywMAAA=&quot;"/>
    <we:property name="creatorSessionId" value="&quot;2cf1985a-6f24-49da-a5c5-d9205a23d965&quot;"/>
    <we:property name="creatorTenantId" value="&quot;ccf454aa-b899-4120-a992-d287703d67d1&quot;"/>
    <we:property name="creatorUserId" value="&quot;10032003250DA7B5&quot;"/>
    <we:property name="datasetId" value="&quot;d00e4556-e861-44aa-82e0-527baf2af83e&quot;"/>
    <we:property name="embedUrl" value="&quot;/reportEmbed?reportId=ba00b883-7d10-48ca-9ae4-8af70c976fda&amp;config=eyJjbHVzdGVyVXJsIjoiaHR0cHM6Ly9XQUJJLUlORElBLUNFTlRSQUwtQS1QUklNQVJZLXJlZGlyZWN0LmFuYWx5c2lzLndpbmRvd3MubmV0IiwiZW1iZWRGZWF0dXJlcyI6eyJ1c2FnZU1ldHJpY3NWTmV4dCI6dHJ1ZX19&amp;disableSensitivityBanner=true&quot;"/>
    <we:property name="initialStateBookmark" value="&quot;H4sIAAAAAAAAA+VWWU/cMBD+Kys/R1Xug7dlCxKiHGURVVWhyoknwZCNU8ehu13lv3fsZDmWsqWFVmrxkz33fDP2eEkYb+qSLg7pDMgW2Rbiakbl1cghFqkG2tHR/sH4ZP/z4fhgB8miVlxUDdlaEkVlAeqMNy0ttQUkfjq3CC3LY1roU07LBixSg2xERUv+DXphZCnZQmcRmNelkFSbnCqqQJu9RnE8o2/njYceaab4NUwhUz31BGoh1XCO7SAOIxeCzM08x85sF0LUaXquCfPn8tqpCWwiKkV5hQFomhe5qR3HNA382ItoComba3rOSzWIpAN0S7JriI6d+07kejEDN4fY9u0k09wBzA1CFlGLWsucivoQT70TrXu2wsO1yK4UM0R5SYaKNW36pQW5QIWdeS2h6SWXZLpi4P79arPJEtcmKsUVSpK9inE6GheSZ22pWgmjiRT16FgK1iKMKHpqgrU7rPcUSsTW2JqIsp0Z/2vRiFZmcAL57cG47LAF0Cg2iHGrnRAkDSHlHEpGtIsjyUBuL4yPt1yuWsFdz3pcFBIKqobjfeYzg1slj0qas9tWQxR+1+kYsW5kK+g0rwfH7awXQPfDBUgYwEW9VWp7a4k0L4e/SYamJTyuedN2nV7n/UX+VaifjMePo7TIhfg6kYCvBtNYISFdaHcGiXsXLouiNE9YRvMwo0nG8pwltxduzK5plaGR9Sye302/m+KjvWY/zFuj3/CqKIfH9fY167uI1BwmF1Qq/Xinl3h39MuFSuKvXao/AYPu0n4yoNTlned+gsAUQi6efiGe2Yjn5s4Hfshi3w9YzII0Tv0g9rIHw+KmPV9J62VUsv+t7TTJcxwc4MxJ0gTCmCVJaMO/WOyP/YRdH2evpM6PZN+XmKYxzb0IQhbZLg0iFtqpdrYRBwVzlYr5fSjMukshM8CPs96IVjU1zeCYVv2Mr/voOBg5bBNaMV0Dsze/wXccO6x3fUbL1vyT9DebGCcYDR8m9wYF/flejW5c3wHMwEzLBwwAAA==&quot;"/>
    <we:property name="isFiltersActionButtonVisible" value="true"/>
    <we:property name="pageDisplayName" value="&quot;Maxiumum Production&quot;"/>
    <we:property name="pageName" value="&quot;ReportSection8058672e5c2c310c02e6&quot;"/>
    <we:property name="reportEmbeddedTime" value="&quot;2023-12-09T13:03:01.487Z&quot;"/>
    <we:property name="reportName" value="&quot;Agricultural Crop Production Data Analysis -RUDRA&quot;"/>
    <we:property name="reportState" value="&quot;CONNECTED&quot;"/>
    <we:property name="reportUrl" value="&quot;/groups/me/reports/ba00b883-7d10-48ca-9ae4-8af70c976fda/ReportSection8058672e5c2c310c02e6?bookmarkGuid=b7155e67-3088-4ffd-ad36-a6f3fd644d4e&amp;bookmarkUsage=1&amp;ctid=ccf454aa-b899-4120-a992-d287703d67d1&amp;fromEntryPoint=export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401524DC532D42A0E0ED886331A72B" ma:contentTypeVersion="15" ma:contentTypeDescription="Create a new document." ma:contentTypeScope="" ma:versionID="aba17d7263e5a17e1efe42a3571abb41">
  <xsd:schema xmlns:xsd="http://www.w3.org/2001/XMLSchema" xmlns:xs="http://www.w3.org/2001/XMLSchema" xmlns:p="http://schemas.microsoft.com/office/2006/metadata/properties" xmlns:ns2="f577acbf-5b0b-4b4f-9948-268e97f8d3a4" xmlns:ns3="b1e4d6ee-9f6f-43f8-a618-24f3d84da28f" targetNamespace="http://schemas.microsoft.com/office/2006/metadata/properties" ma:root="true" ma:fieldsID="e4e3c9c8ed1c3d723d02c9f1cb24d19a" ns2:_="" ns3:_="">
    <xsd:import namespace="f577acbf-5b0b-4b4f-9948-268e97f8d3a4"/>
    <xsd:import namespace="b1e4d6ee-9f6f-43f8-a618-24f3d84da2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Document_x0020_Purpose" minOccurs="0"/>
                <xsd:element ref="ns2:Initiative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7acbf-5b0b-4b4f-9948-268e97f8d3a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_x0020_Purpose" ma:index="14" nillable="true" ma:displayName="Document Purpose" ma:default="Informational" ma:format="Dropdown" ma:internalName="Document_x0020_Purpose">
      <xsd:simpleType>
        <xsd:restriction base="dms:Choice">
          <xsd:enumeration value="Informational"/>
          <xsd:enumeration value="Feature Spec"/>
          <xsd:enumeration value="Engineering Design"/>
          <xsd:enumeration value="Planning"/>
        </xsd:restriction>
      </xsd:simpleType>
    </xsd:element>
    <xsd:element name="Initiatives" ma:index="15" nillable="true" ma:displayName="Initiatives" ma:description="List of initiatives related to this document" ma:internalName="Initiativ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dd-in MAU"/>
                    <xsd:enumeration value="Custom Functions"/>
                    <xsd:enumeration value="Data &amp; Analytics"/>
                    <xsd:enumeration value="DevEx: Portals &amp; Programs"/>
                    <xsd:enumeration value="DevEx: Tools &amp; Libraries"/>
                    <xsd:enumeration value="Engineering"/>
                    <xsd:enumeration value="Excel API"/>
                    <xsd:enumeration value="In-Market Support"/>
                    <xsd:enumeration value="Maker Access"/>
                    <xsd:enumeration value="SDX Runtime &amp; Partners"/>
                    <xsd:enumeration value="SDX Service Delivery"/>
                    <xsd:enumeration value="SDX API &amp; Pipeline"/>
                    <xsd:enumeration value="Shield &amp; OCE"/>
                  </xsd:restriction>
                </xsd:simpleType>
              </xsd:element>
            </xsd:sequence>
          </xsd:extension>
        </xsd:complexContent>
      </xsd:complex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e4d6ee-9f6f-43f8-a618-24f3d84da28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Purpose xmlns="f577acbf-5b0b-4b4f-9948-268e97f8d3a4">Informational</Document_x0020_Purpose>
    <Initiatives xmlns="f577acbf-5b0b-4b4f-9948-268e97f8d3a4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D29C39-1C4E-4B06-A1F4-2510F2DACF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77acbf-5b0b-4b4f-9948-268e97f8d3a4"/>
    <ds:schemaRef ds:uri="b1e4d6ee-9f6f-43f8-a618-24f3d84da2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7AB1FA-2F28-4684-9230-02ACEB6C0B0A}">
  <ds:schemaRefs>
    <ds:schemaRef ds:uri="http://purl.org/dc/elements/1.1/"/>
    <ds:schemaRef ds:uri="http://schemas.microsoft.com/office/2006/metadata/properties"/>
    <ds:schemaRef ds:uri="b1e4d6ee-9f6f-43f8-a618-24f3d84da28f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f577acbf-5b0b-4b4f-9948-268e97f8d3a4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1AFCC0-734A-4A90-A597-A1CB34860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4796</TotalTime>
  <Words>105</Words>
  <Application>Microsoft Office PowerPoint</Application>
  <PresentationFormat>Widescreen</PresentationFormat>
  <Paragraphs>30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Bookman Old Style</vt:lpstr>
      <vt:lpstr>Calibri</vt:lpstr>
      <vt:lpstr>Rockwell</vt:lpstr>
      <vt:lpstr>Rockwell Extra Bold</vt:lpstr>
      <vt:lpstr>Segoe UI</vt:lpstr>
      <vt:lpstr>Segoe UI Light</vt:lpstr>
      <vt:lpstr>Segoe UI Semibold</vt:lpstr>
      <vt:lpstr>Damask</vt:lpstr>
      <vt:lpstr>Agricultural Crop Production Data Analysis -RUDRA</vt:lpstr>
      <vt:lpstr>RUDRA-Resourceful Unit for Data Research and Analysis </vt:lpstr>
      <vt:lpstr>Microsoft Power BI</vt:lpstr>
      <vt:lpstr>Microsoft Power BI</vt:lpstr>
      <vt:lpstr>Microsoft Power BI</vt:lpstr>
      <vt:lpstr>Page 2</vt:lpstr>
      <vt:lpstr>Microsoft Power BI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Mitesh Kumar</cp:lastModifiedBy>
  <cp:revision>4</cp:revision>
  <dcterms:created xsi:type="dcterms:W3CDTF">2018-06-07T21:39:02Z</dcterms:created>
  <dcterms:modified xsi:type="dcterms:W3CDTF">2023-12-12T18:27:16Z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0x010100CD401524DC532D42A0E0ED886331A72B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t-dahop@microsoft.com</vt:lpwstr>
  </property>
  <property fmtid="{D5CDD505-2E9C-101B-9397-08002B2CF9AE}" pid="6" name="MSIP_Label_f42aa342-8706-4288-bd11-ebb85995028c_SetDate">
    <vt:lpwstr>2018-06-18T13:45:27.3782680Z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